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6"/>
  </p:notesMasterIdLst>
  <p:handoutMasterIdLst>
    <p:handoutMasterId r:id="rId47"/>
  </p:handoutMasterIdLst>
  <p:sldIdLst>
    <p:sldId id="439" r:id="rId2"/>
    <p:sldId id="440" r:id="rId3"/>
    <p:sldId id="463" r:id="rId4"/>
    <p:sldId id="441" r:id="rId5"/>
    <p:sldId id="443" r:id="rId6"/>
    <p:sldId id="444" r:id="rId7"/>
    <p:sldId id="430" r:id="rId8"/>
    <p:sldId id="483" r:id="rId9"/>
    <p:sldId id="478" r:id="rId10"/>
    <p:sldId id="446" r:id="rId11"/>
    <p:sldId id="454" r:id="rId12"/>
    <p:sldId id="493" r:id="rId13"/>
    <p:sldId id="452" r:id="rId14"/>
    <p:sldId id="473" r:id="rId15"/>
    <p:sldId id="451" r:id="rId16"/>
    <p:sldId id="445" r:id="rId17"/>
    <p:sldId id="489" r:id="rId18"/>
    <p:sldId id="488" r:id="rId19"/>
    <p:sldId id="482" r:id="rId20"/>
    <p:sldId id="466" r:id="rId21"/>
    <p:sldId id="494" r:id="rId22"/>
    <p:sldId id="495" r:id="rId23"/>
    <p:sldId id="485" r:id="rId24"/>
    <p:sldId id="462" r:id="rId25"/>
    <p:sldId id="455" r:id="rId26"/>
    <p:sldId id="456" r:id="rId27"/>
    <p:sldId id="457" r:id="rId28"/>
    <p:sldId id="458" r:id="rId29"/>
    <p:sldId id="459" r:id="rId30"/>
    <p:sldId id="460" r:id="rId31"/>
    <p:sldId id="464" r:id="rId32"/>
    <p:sldId id="469" r:id="rId33"/>
    <p:sldId id="470" r:id="rId34"/>
    <p:sldId id="471" r:id="rId35"/>
    <p:sldId id="465" r:id="rId36"/>
    <p:sldId id="474" r:id="rId37"/>
    <p:sldId id="475" r:id="rId38"/>
    <p:sldId id="484" r:id="rId39"/>
    <p:sldId id="481" r:id="rId40"/>
    <p:sldId id="487" r:id="rId41"/>
    <p:sldId id="491" r:id="rId42"/>
    <p:sldId id="490" r:id="rId43"/>
    <p:sldId id="467" r:id="rId44"/>
    <p:sldId id="435" r:id="rId4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varScale="1">
        <p:scale>
          <a:sx n="93" d="100"/>
          <a:sy n="93" d="100"/>
        </p:scale>
        <p:origin x="660"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163276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26</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27</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30</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306870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98438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22529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3" Type="http://schemas.openxmlformats.org/officeDocument/2006/relationships/image" Target="../media/image50.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53.jpeg"/><Relationship Id="rId10" Type="http://schemas.openxmlformats.org/officeDocument/2006/relationships/image" Target="../media/image25.png"/><Relationship Id="rId4" Type="http://schemas.openxmlformats.org/officeDocument/2006/relationships/image" Target="../media/image52.png"/><Relationship Id="rId9" Type="http://schemas.openxmlformats.org/officeDocument/2006/relationships/image" Target="../media/image54.png"/><Relationship Id="rId1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5898678" cy="4716000"/>
          </a:xfrm>
        </p:spPr>
        <p:txBody>
          <a:bodyPr/>
          <a:lstStyle/>
          <a:p>
            <a:pPr marL="342900" indent="-342900">
              <a:buFont typeface="Arial" panose="020B0604020202020204" pitchFamily="34" charset="0"/>
              <a:buChar char="•"/>
            </a:pPr>
            <a:r>
              <a:rPr lang="de-DE" dirty="0"/>
              <a:t>WLAN mit Captive Portal Funktionalität</a:t>
            </a:r>
          </a:p>
          <a:p>
            <a:pPr marL="342900" indent="-342900">
              <a:buFont typeface="Arial" panose="020B0604020202020204" pitchFamily="34" charset="0"/>
              <a:buChar char="•"/>
            </a:pPr>
            <a:r>
              <a:rPr lang="de-DE" dirty="0"/>
              <a:t>Weiterleitung zur Umfrage bei Verbindungsaufbau mit dem WLAN</a:t>
            </a:r>
          </a:p>
          <a:p>
            <a:pPr marL="342900" indent="-342900">
              <a:buFont typeface="Arial" panose="020B0604020202020204" pitchFamily="34" charset="0"/>
              <a:buChar char="•"/>
            </a:pPr>
            <a:endParaRPr lang="de-DE" sz="900" dirty="0"/>
          </a:p>
          <a:p>
            <a:pPr marL="342900" indent="-342900">
              <a:buFont typeface="Arial" panose="020B0604020202020204" pitchFamily="34" charset="0"/>
              <a:buChar char="•"/>
            </a:pPr>
            <a:r>
              <a:rPr lang="de-DE" dirty="0"/>
              <a:t>Nutzbar mit diversen Endgeräten</a:t>
            </a:r>
          </a:p>
          <a:p>
            <a:pPr marL="342900" indent="-342900">
              <a:buFont typeface="Arial" panose="020B0604020202020204" pitchFamily="34" charset="0"/>
              <a:buChar char="•"/>
            </a:pPr>
            <a:r>
              <a:rPr lang="de-DE" dirty="0"/>
              <a:t>Dauerhafte &amp; kurzfriste Anwendung möglich</a:t>
            </a:r>
          </a:p>
          <a:p>
            <a:pPr marL="342900" indent="-342900">
              <a:buFont typeface="Arial" panose="020B0604020202020204" pitchFamily="34" charset="0"/>
              <a:buChar char="•"/>
            </a:pPr>
            <a:endParaRPr lang="de-DE" sz="900" dirty="0"/>
          </a:p>
          <a:p>
            <a:pPr marL="342900" indent="-342900">
              <a:buFont typeface="Arial" panose="020B0604020202020204" pitchFamily="34" charset="0"/>
              <a:buChar char="•"/>
            </a:pPr>
            <a:r>
              <a:rPr lang="de-DE" dirty="0"/>
              <a:t>Motivation zum Verbindungsaufbau</a:t>
            </a:r>
          </a:p>
          <a:p>
            <a:pPr marL="342900" indent="-342900">
              <a:buFont typeface="Arial" panose="020B0604020202020204" pitchFamily="34" charset="0"/>
              <a:buChar char="•"/>
            </a:pPr>
            <a:r>
              <a:rPr lang="de-DE" dirty="0"/>
              <a:t>Hardware-abhängige Lösung</a:t>
            </a:r>
          </a:p>
          <a:p>
            <a:endParaRPr lang="de-DE" dirty="0"/>
          </a:p>
        </p:txBody>
      </p:sp>
      <p:sp>
        <p:nvSpPr>
          <p:cNvPr id="6" name="Title 5"/>
          <p:cNvSpPr>
            <a:spLocks noGrp="1"/>
          </p:cNvSpPr>
          <p:nvPr>
            <p:ph type="title"/>
          </p:nvPr>
        </p:nvSpPr>
        <p:spPr/>
        <p:txBody>
          <a:bodyPr/>
          <a:lstStyle/>
          <a:p>
            <a:r>
              <a:rPr lang="de-DE" dirty="0"/>
              <a:t>Captive Portal</a:t>
            </a:r>
          </a:p>
        </p:txBody>
      </p:sp>
      <p:pic>
        <p:nvPicPr>
          <p:cNvPr id="11" name="Picture 10"/>
          <p:cNvPicPr>
            <a:picLocks noChangeAspect="1"/>
          </p:cNvPicPr>
          <p:nvPr/>
        </p:nvPicPr>
        <p:blipFill>
          <a:blip r:embed="rId3"/>
          <a:stretch>
            <a:fillRect/>
          </a:stretch>
        </p:blipFill>
        <p:spPr>
          <a:xfrm>
            <a:off x="706361" y="481607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455899"/>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p:cNvGrpSpPr/>
          <p:nvPr/>
        </p:nvGrpSpPr>
        <p:grpSpPr>
          <a:xfrm>
            <a:off x="7294652" y="1620000"/>
            <a:ext cx="4395825" cy="3515884"/>
            <a:chOff x="7818634" y="1933829"/>
            <a:chExt cx="4024057" cy="3218535"/>
          </a:xfrm>
        </p:grpSpPr>
        <p:pic>
          <p:nvPicPr>
            <p:cNvPr id="10" name="Picture 6" descr="Bildergebnis fÃ¼r rou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cdn-reichelt.de/bilder/web/xxl_ws/A300/RASPBERRY_PI_B_PLUS_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Bildergebnis fÃ¼r acces point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473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14" name="Group 13"/>
          <p:cNvGrpSpPr/>
          <p:nvPr/>
        </p:nvGrpSpPr>
        <p:grpSpPr>
          <a:xfrm>
            <a:off x="5139976" y="1932954"/>
            <a:ext cx="1914526" cy="1531282"/>
            <a:chOff x="7818634" y="1933829"/>
            <a:chExt cx="4024057" cy="3218535"/>
          </a:xfrm>
        </p:grpSpPr>
        <p:pic>
          <p:nvPicPr>
            <p:cNvPr id="15" name="Picture 6" descr="Bildergebnis fÃ¼r router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reichelt.de/bilder/web/xxl_ws/A300/RASPBERRY_PI_B_PLUS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Bildergebnis fÃ¼r acces point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21" name="Group 20"/>
          <p:cNvGrpSpPr/>
          <p:nvPr/>
        </p:nvGrpSpPr>
        <p:grpSpPr>
          <a:xfrm>
            <a:off x="1183543" y="1932955"/>
            <a:ext cx="1914526" cy="1531282"/>
            <a:chOff x="7818634" y="1933829"/>
            <a:chExt cx="4024057" cy="3218535"/>
          </a:xfrm>
        </p:grpSpPr>
        <p:pic>
          <p:nvPicPr>
            <p:cNvPr id="22" name="Picture 6" descr="Bildergebnis fÃ¼r rou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cdn-reichelt.de/bilder/web/xxl_ws/A300/RASPBERRY_PI_B_PLUS_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Bildergebnis fÃ¼r acces point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522864" lvl="1" indent="-342900">
              <a:buFont typeface="Arial" panose="020B0604020202020204" pitchFamily="34" charset="0"/>
              <a:buChar char="•"/>
            </a:pPr>
            <a:r>
              <a:rPr lang="en-US" dirty="0" err="1"/>
              <a:t>Methodik</a:t>
            </a:r>
            <a:endParaRPr lang="en-US" dirty="0"/>
          </a:p>
          <a:p>
            <a:pPr marL="522864" lvl="1" indent="-342900">
              <a:buFont typeface="Arial" panose="020B0604020202020204" pitchFamily="34" charset="0"/>
              <a:buChar char="•"/>
            </a:pPr>
            <a:r>
              <a:rPr lang="en-US" dirty="0" err="1"/>
              <a:t>Lösungsportfolio</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err="1"/>
              <a:t>Methodik</a:t>
            </a:r>
            <a:r>
              <a:rPr lang="en-US" dirty="0"/>
              <a:t> </a:t>
            </a:r>
          </a:p>
          <a:p>
            <a:pPr marL="522864" lvl="1" indent="-342900">
              <a:buFont typeface="Arial" panose="020B0604020202020204" pitchFamily="34" charset="0"/>
              <a:buChar char="•"/>
            </a:pPr>
            <a:r>
              <a:rPr lang="en-US" dirty="0"/>
              <a:t>Proof-of-Concepts und </a:t>
            </a:r>
            <a:r>
              <a:rPr lang="en-US" dirty="0" err="1"/>
              <a:t>Livedemos</a:t>
            </a:r>
            <a:endParaRPr lang="en-US" dirty="0"/>
          </a:p>
          <a:p>
            <a:pPr marL="342900" indent="-342900">
              <a:buFont typeface="Arial" panose="020B0604020202020204" pitchFamily="34" charset="0"/>
              <a:buChar char="•"/>
            </a:pPr>
            <a:r>
              <a:rPr lang="en-US" dirty="0" err="1"/>
              <a:t>Fazit</a:t>
            </a:r>
            <a:r>
              <a:rPr lang="en-US" dirty="0"/>
              <a:t> und </a:t>
            </a:r>
            <a:r>
              <a:rPr lang="en-US" dirty="0" err="1"/>
              <a:t>Ausblick</a:t>
            </a:r>
            <a:r>
              <a:rPr lang="en-US" dirty="0"/>
              <a: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de-DE" b="1" kern="0" dirty="0">
                <a:ea typeface="Arial Unicode MS" pitchFamily="34" charset="-128"/>
                <a:cs typeface="Arial Unicode MS" pitchFamily="34" charset="-128"/>
              </a:rPr>
              <a:t>Ansatz 2: </a:t>
            </a:r>
            <a:r>
              <a:rPr lang="de-DE" b="1" dirty="0"/>
              <a:t>Langfristige Verwendung mit Internet</a:t>
            </a:r>
          </a:p>
          <a:p>
            <a:pPr marL="342900" indent="-342900">
              <a:lnSpc>
                <a:spcPct val="150000"/>
              </a:lnSpc>
              <a:buFont typeface="Arial" panose="020B0604020202020204" pitchFamily="34" charset="0"/>
              <a:buChar char="•"/>
            </a:pPr>
            <a:r>
              <a:rPr lang="de-DE" b="1" dirty="0"/>
              <a:t>Dauerhafte</a:t>
            </a:r>
            <a:r>
              <a:rPr lang="de-DE" dirty="0"/>
              <a:t> </a:t>
            </a:r>
            <a:r>
              <a:rPr lang="de-DE" b="1" dirty="0"/>
              <a:t>Anwendung</a:t>
            </a:r>
            <a:r>
              <a:rPr lang="de-DE" dirty="0"/>
              <a:t> z.B. in Kantine</a:t>
            </a:r>
          </a:p>
          <a:p>
            <a:pPr marL="342900" indent="-342900">
              <a:lnSpc>
                <a:spcPct val="150000"/>
              </a:lnSpc>
              <a:buFont typeface="Arial" panose="020B0604020202020204" pitchFamily="34" charset="0"/>
              <a:buChar char="•"/>
            </a:pPr>
            <a:r>
              <a:rPr lang="de-DE" dirty="0"/>
              <a:t>Nutzer erhalten </a:t>
            </a:r>
            <a:r>
              <a:rPr lang="de-DE" b="1" dirty="0"/>
              <a:t>(freiwillige) Umfrage</a:t>
            </a:r>
            <a:r>
              <a:rPr lang="de-DE" dirty="0"/>
              <a:t>, wenn sie das </a:t>
            </a:r>
            <a:r>
              <a:rPr lang="de-DE" b="1" dirty="0"/>
              <a:t>Internet</a:t>
            </a:r>
            <a:r>
              <a:rPr lang="de-DE" dirty="0"/>
              <a:t> nutzen wollen</a:t>
            </a:r>
          </a:p>
          <a:p>
            <a:endParaRPr lang="de-DE" dirty="0"/>
          </a:p>
        </p:txBody>
      </p:sp>
      <p:sp>
        <p:nvSpPr>
          <p:cNvPr id="8" name="Text Placeholder 7"/>
          <p:cNvSpPr>
            <a:spLocks noGrp="1"/>
          </p:cNvSpPr>
          <p:nvPr>
            <p:ph type="body" sz="quarter" idx="10"/>
          </p:nvPr>
        </p:nvSpPr>
        <p:spPr/>
        <p:txBody>
          <a:bodyPr/>
          <a:lstStyle/>
          <a:p>
            <a:r>
              <a:rPr lang="de-DE" b="1" kern="0" dirty="0">
                <a:ea typeface="Arial Unicode MS" pitchFamily="34" charset="-128"/>
                <a:cs typeface="Arial Unicode MS" pitchFamily="34" charset="-128"/>
              </a:rPr>
              <a:t>Ansatz 1: </a:t>
            </a:r>
            <a:r>
              <a:rPr lang="de-DE" b="1" dirty="0"/>
              <a:t>Einmalige Verwendung ohne Internet</a:t>
            </a:r>
          </a:p>
          <a:p>
            <a:pPr marL="342900" indent="-342900">
              <a:lnSpc>
                <a:spcPct val="150000"/>
              </a:lnSpc>
              <a:buFont typeface="Arial" panose="020B0604020202020204" pitchFamily="34" charset="0"/>
              <a:buChar char="•"/>
            </a:pPr>
            <a:r>
              <a:rPr lang="de-DE" dirty="0"/>
              <a:t>Einsatz bei </a:t>
            </a:r>
            <a:r>
              <a:rPr lang="de-DE" b="1" dirty="0"/>
              <a:t>Gesamtveranstaltungen</a:t>
            </a:r>
          </a:p>
          <a:p>
            <a:pPr marL="342900" indent="-342900">
              <a:lnSpc>
                <a:spcPct val="150000"/>
              </a:lnSpc>
              <a:buFont typeface="Arial" panose="020B0604020202020204" pitchFamily="34" charset="0"/>
              <a:buChar char="•"/>
            </a:pPr>
            <a:r>
              <a:rPr lang="de-DE" dirty="0"/>
              <a:t>WLAN bietet </a:t>
            </a:r>
            <a:r>
              <a:rPr lang="de-DE" b="1" dirty="0"/>
              <a:t>keinen Internetzugang</a:t>
            </a:r>
          </a:p>
          <a:p>
            <a:pPr marL="342900" indent="-342900">
              <a:lnSpc>
                <a:spcPct val="150000"/>
              </a:lnSpc>
              <a:buFont typeface="Arial" panose="020B0604020202020204" pitchFamily="34" charset="0"/>
              <a:buChar char="•"/>
            </a:pPr>
            <a:r>
              <a:rPr lang="de-DE" b="1" dirty="0"/>
              <a:t>Lokales Hosting </a:t>
            </a:r>
            <a:r>
              <a:rPr lang="de-DE" dirty="0"/>
              <a:t>der Umfrageseite</a:t>
            </a:r>
          </a:p>
          <a:p>
            <a:pPr>
              <a:lnSpc>
                <a:spcPct val="150000"/>
              </a:lnSpc>
            </a:pPr>
            <a:endParaRPr lang="de-DE" dirty="0"/>
          </a:p>
          <a:p>
            <a:endParaRPr lang="de-DE" b="1" kern="0" dirty="0">
              <a:ea typeface="Arial Unicode MS" pitchFamily="34" charset="-128"/>
              <a:cs typeface="Arial Unicode MS" pitchFamily="34" charset="-128"/>
            </a:endParaRPr>
          </a:p>
          <a:p>
            <a:endParaRPr lang="de-DE" dirty="0"/>
          </a:p>
        </p:txBody>
      </p:sp>
      <p:sp>
        <p:nvSpPr>
          <p:cNvPr id="6" name="Text Placeholder 15">
            <a:extLst>
              <a:ext uri="{FF2B5EF4-FFF2-40B4-BE49-F238E27FC236}">
                <a16:creationId xmlns:a16="http://schemas.microsoft.com/office/drawing/2014/main" id="{2D9DF5F9-5E7B-4532-8684-FE7B516DC0B2}"/>
              </a:ext>
            </a:extLst>
          </p:cNvPr>
          <p:cNvSpPr txBox="1">
            <a:spLocks/>
          </p:cNvSpPr>
          <p:nvPr/>
        </p:nvSpPr>
        <p:spPr bwMode="black">
          <a:xfrm>
            <a:off x="6500364" y="2408922"/>
            <a:ext cx="4913576" cy="2988988"/>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endParaRPr lang="de-DE" dirty="0"/>
          </a:p>
        </p:txBody>
      </p:sp>
      <p:sp>
        <p:nvSpPr>
          <p:cNvPr id="4" name="Title 3"/>
          <p:cNvSpPr>
            <a:spLocks noGrp="1"/>
          </p:cNvSpPr>
          <p:nvPr>
            <p:ph type="title"/>
          </p:nvPr>
        </p:nvSpPr>
        <p:spPr/>
        <p:txBody>
          <a:bodyPr/>
          <a:lstStyle/>
          <a:p>
            <a:r>
              <a:rPr lang="de-DE" dirty="0"/>
              <a:t>Captive Portal – Mögliche Ansätze</a:t>
            </a:r>
          </a:p>
        </p:txBody>
      </p:sp>
      <p:pic>
        <p:nvPicPr>
          <p:cNvPr id="17" name="Picture 6" descr="Bildergebnis fÃ¼r rout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0" y="4736714"/>
            <a:ext cx="1809514" cy="1372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reichelt.de/bilder/web/xxl_ws/A300/RASPBERRY_PI_B_PLUS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79232">
            <a:off x="5026274" y="5084066"/>
            <a:ext cx="2141930" cy="1338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Bildergebnis fÃ¼r acces poi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464" y="4668691"/>
            <a:ext cx="1349072" cy="150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6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P spid="8"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1F5DE6-E7D3-4F2D-ACAA-D6A014F05595}"/>
              </a:ext>
            </a:extLst>
          </p:cNvPr>
          <p:cNvSpPr>
            <a:spLocks noGrp="1"/>
          </p:cNvSpPr>
          <p:nvPr>
            <p:ph type="body" sz="quarter" idx="10"/>
          </p:nvPr>
        </p:nvSpPr>
        <p:spPr>
          <a:xfrm>
            <a:off x="503999" y="1620000"/>
            <a:ext cx="7068055" cy="4716000"/>
          </a:xfrm>
        </p:spPr>
        <p:txBody>
          <a:bodyPr/>
          <a:lstStyle/>
          <a:p>
            <a:pPr marL="342900" indent="-342900">
              <a:buFont typeface="Arial" panose="020B0604020202020204" pitchFamily="34" charset="0"/>
              <a:buChar char="•"/>
            </a:pPr>
            <a:r>
              <a:rPr lang="de-DE" b="1" dirty="0"/>
              <a:t>Generelle Konfiguration </a:t>
            </a:r>
            <a:r>
              <a:rPr lang="de-DE" dirty="0"/>
              <a:t>durch die Pakete</a:t>
            </a:r>
          </a:p>
          <a:p>
            <a:pPr marL="522864" lvl="1" indent="-342900">
              <a:buFont typeface="Arial" panose="020B0604020202020204" pitchFamily="34" charset="0"/>
              <a:buChar char="•"/>
            </a:pPr>
            <a:r>
              <a:rPr lang="de-DE" b="1" i="1" dirty="0" err="1"/>
              <a:t>hostapd</a:t>
            </a:r>
            <a:r>
              <a:rPr lang="de-DE" dirty="0"/>
              <a:t>:   Richtet den </a:t>
            </a:r>
            <a:r>
              <a:rPr lang="de-DE" dirty="0" err="1"/>
              <a:t>Raspberry</a:t>
            </a:r>
            <a:r>
              <a:rPr lang="de-DE" dirty="0"/>
              <a:t> Pi als WLAN-Access Point ein</a:t>
            </a:r>
          </a:p>
          <a:p>
            <a:pPr marL="522864" lvl="1" indent="-342900">
              <a:buFont typeface="Arial" panose="020B0604020202020204" pitchFamily="34" charset="0"/>
              <a:buChar char="•"/>
            </a:pPr>
            <a:r>
              <a:rPr lang="de-DE" b="1" i="1" dirty="0" err="1"/>
              <a:t>dnsmasq</a:t>
            </a:r>
            <a:r>
              <a:rPr lang="de-DE" dirty="0"/>
              <a:t>: DNS- und DHCP-Server</a:t>
            </a:r>
          </a:p>
          <a:p>
            <a:pPr marL="522864" lvl="1" indent="-342900">
              <a:buFont typeface="Arial" panose="020B0604020202020204" pitchFamily="34" charset="0"/>
              <a:buChar char="•"/>
            </a:pPr>
            <a:endParaRPr lang="de-DE" dirty="0"/>
          </a:p>
          <a:p>
            <a:pPr marL="342900" indent="-342900">
              <a:buFont typeface="Arial" panose="020B0604020202020204" pitchFamily="34" charset="0"/>
              <a:buChar char="•"/>
            </a:pPr>
            <a:r>
              <a:rPr lang="de-DE" b="1" dirty="0" err="1"/>
              <a:t>Captive</a:t>
            </a:r>
            <a:r>
              <a:rPr lang="de-DE" b="1" dirty="0"/>
              <a:t> Portal</a:t>
            </a:r>
            <a:r>
              <a:rPr lang="de-DE" dirty="0"/>
              <a:t> – Funktionalität</a:t>
            </a:r>
          </a:p>
          <a:p>
            <a:pPr marL="522864" lvl="1" indent="-342900">
              <a:buFont typeface="Arial" panose="020B0604020202020204" pitchFamily="34" charset="0"/>
              <a:buChar char="•"/>
            </a:pPr>
            <a:r>
              <a:rPr lang="de-DE" b="1" dirty="0"/>
              <a:t>Ansatz 1:</a:t>
            </a:r>
            <a:r>
              <a:rPr lang="de-DE" dirty="0"/>
              <a:t> Durch Konfiguration des Webservers </a:t>
            </a:r>
            <a:r>
              <a:rPr lang="de-DE" i="1" dirty="0" err="1"/>
              <a:t>nginx</a:t>
            </a:r>
            <a:endParaRPr lang="de-DE" i="1" dirty="0"/>
          </a:p>
          <a:p>
            <a:pPr marL="522864" lvl="1" indent="-342900">
              <a:buFont typeface="Arial" panose="020B0604020202020204" pitchFamily="34" charset="0"/>
              <a:buChar char="•"/>
            </a:pPr>
            <a:r>
              <a:rPr lang="de-DE" b="1" dirty="0"/>
              <a:t>Ansatz 2:</a:t>
            </a:r>
            <a:r>
              <a:rPr lang="de-DE" dirty="0"/>
              <a:t> Verwendung der Software </a:t>
            </a:r>
            <a:r>
              <a:rPr lang="de-DE" i="1" dirty="0" err="1"/>
              <a:t>nodogsplash</a:t>
            </a:r>
            <a:r>
              <a:rPr lang="de-DE" dirty="0"/>
              <a:t> für öffentliche WLAN-Netzwerke</a:t>
            </a:r>
          </a:p>
        </p:txBody>
      </p:sp>
      <p:sp>
        <p:nvSpPr>
          <p:cNvPr id="3" name="Title 2">
            <a:extLst>
              <a:ext uri="{FF2B5EF4-FFF2-40B4-BE49-F238E27FC236}">
                <a16:creationId xmlns:a16="http://schemas.microsoft.com/office/drawing/2014/main" id="{4FEBF88F-F76C-4199-BDAE-C8A46D849746}"/>
              </a:ext>
            </a:extLst>
          </p:cNvPr>
          <p:cNvSpPr>
            <a:spLocks noGrp="1"/>
          </p:cNvSpPr>
          <p:nvPr>
            <p:ph type="title"/>
          </p:nvPr>
        </p:nvSpPr>
        <p:spPr/>
        <p:txBody>
          <a:bodyPr/>
          <a:lstStyle/>
          <a:p>
            <a:r>
              <a:rPr lang="de-DE" dirty="0"/>
              <a:t>Umsetzung mit einem </a:t>
            </a:r>
            <a:r>
              <a:rPr lang="de-DE" dirty="0" err="1"/>
              <a:t>Raspberry</a:t>
            </a:r>
            <a:r>
              <a:rPr lang="de-DE" dirty="0"/>
              <a:t> Pi</a:t>
            </a:r>
          </a:p>
        </p:txBody>
      </p:sp>
      <p:pic>
        <p:nvPicPr>
          <p:cNvPr id="4" name="Picture 2" descr="https://cdn-reichelt.de/bilder/web/xxl_ws/A300/RASPBERRY_PI_B_PLUS_02.png">
            <a:extLst>
              <a:ext uri="{FF2B5EF4-FFF2-40B4-BE49-F238E27FC236}">
                <a16:creationId xmlns:a16="http://schemas.microsoft.com/office/drawing/2014/main" id="{58E8BABA-5E74-4BDE-8F8E-17E0C74D0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150" y="1961382"/>
            <a:ext cx="3484795" cy="217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3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pic>
        <p:nvPicPr>
          <p:cNvPr id="4" name="Picture 3"/>
          <p:cNvPicPr>
            <a:picLocks noChangeAspect="1"/>
          </p:cNvPicPr>
          <p:nvPr/>
        </p:nvPicPr>
        <p:blipFill>
          <a:blip r:embed="rId3"/>
          <a:stretch>
            <a:fillRect/>
          </a:stretch>
        </p:blipFill>
        <p:spPr>
          <a:xfrm>
            <a:off x="9736250" y="504000"/>
            <a:ext cx="1952950" cy="402796"/>
          </a:xfrm>
          <a:prstGeom prst="rect">
            <a:avLst/>
          </a:prstGeom>
        </p:spPr>
      </p:pic>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362477" y="1620002"/>
            <a:ext cx="5328000" cy="3569218"/>
          </a:xfrm>
        </p:spPr>
        <p:txBody>
          <a:bodyPr>
            <a:normAutofit fontScale="92500" lnSpcReduction="10000"/>
          </a:bodyPr>
          <a:lstStyle/>
          <a:p>
            <a:r>
              <a:rPr lang="de-DE" b="1" dirty="0"/>
              <a:t>Herausforderungen</a:t>
            </a:r>
          </a:p>
          <a:p>
            <a:pPr marL="342900" indent="-342900">
              <a:buFont typeface="Arial" panose="020B0604020202020204" pitchFamily="34" charset="0"/>
              <a:buChar char="•"/>
            </a:pPr>
            <a:r>
              <a:rPr lang="de-DE" b="1" dirty="0"/>
              <a:t>Projektmanagement</a:t>
            </a:r>
          </a:p>
          <a:p>
            <a:pPr marL="522864" lvl="1" indent="-342900">
              <a:buFont typeface="Arial" panose="020B0604020202020204" pitchFamily="34" charset="0"/>
              <a:buChar char="•"/>
            </a:pPr>
            <a:r>
              <a:rPr lang="de-DE" b="1" dirty="0"/>
              <a:t>Schätzen</a:t>
            </a:r>
            <a:r>
              <a:rPr lang="de-DE" dirty="0"/>
              <a:t> von </a:t>
            </a:r>
            <a:r>
              <a:rPr lang="de-DE" b="1" dirty="0"/>
              <a:t>Arbeitszeiten</a:t>
            </a:r>
          </a:p>
          <a:p>
            <a:pPr marL="522864" lvl="1" indent="-342900">
              <a:buFont typeface="Arial" panose="020B0604020202020204" pitchFamily="34" charset="0"/>
              <a:buChar char="•"/>
            </a:pPr>
            <a:r>
              <a:rPr lang="de-DE" dirty="0"/>
              <a:t>Richtiges </a:t>
            </a:r>
            <a:r>
              <a:rPr lang="de-DE" b="1" dirty="0"/>
              <a:t>Maß</a:t>
            </a:r>
          </a:p>
          <a:p>
            <a:pPr marL="342900" indent="-342900">
              <a:buFont typeface="Arial" panose="020B0604020202020204" pitchFamily="34" charset="0"/>
              <a:buChar char="•"/>
            </a:pPr>
            <a:r>
              <a:rPr lang="de-DE" b="1" dirty="0"/>
              <a:t>Vereinbarkeit </a:t>
            </a:r>
            <a:r>
              <a:rPr lang="de-DE" dirty="0"/>
              <a:t>mit</a:t>
            </a:r>
            <a:r>
              <a:rPr lang="de-DE" b="1" dirty="0"/>
              <a:t> </a:t>
            </a:r>
          </a:p>
          <a:p>
            <a:pPr marL="522864" lvl="1" indent="-342900">
              <a:buFont typeface="Arial" panose="020B0604020202020204" pitchFamily="34" charset="0"/>
              <a:buChar char="•"/>
            </a:pPr>
            <a:r>
              <a:rPr lang="de-DE" b="1" dirty="0"/>
              <a:t>Freundschaften </a:t>
            </a:r>
            <a:r>
              <a:rPr lang="de-DE" dirty="0"/>
              <a:t>untereinander</a:t>
            </a:r>
          </a:p>
          <a:p>
            <a:pPr marL="522864" lvl="1" indent="-342900">
              <a:buFont typeface="Arial" panose="020B0604020202020204" pitchFamily="34" charset="0"/>
              <a:buChar char="•"/>
            </a:pPr>
            <a:r>
              <a:rPr lang="de-DE" b="1" dirty="0"/>
              <a:t>anderen</a:t>
            </a:r>
            <a:r>
              <a:rPr lang="de-DE" dirty="0"/>
              <a:t> </a:t>
            </a:r>
            <a:r>
              <a:rPr lang="de-DE" b="1" dirty="0"/>
              <a:t>Aufgaben</a:t>
            </a:r>
            <a:r>
              <a:rPr lang="de-DE" dirty="0"/>
              <a:t> (z.B. Klausuren)</a:t>
            </a:r>
            <a:endParaRPr lang="de-DE" b="1" dirty="0"/>
          </a:p>
          <a:p>
            <a:pPr marL="342900" indent="-342900">
              <a:buFont typeface="Arial" panose="020B0604020202020204" pitchFamily="34" charset="0"/>
              <a:buChar char="•"/>
            </a:pPr>
            <a:r>
              <a:rPr lang="de-DE" dirty="0"/>
              <a:t>Viele </a:t>
            </a:r>
            <a:r>
              <a:rPr lang="de-DE" b="1" dirty="0"/>
              <a:t>konzeptionelle</a:t>
            </a:r>
            <a:r>
              <a:rPr lang="de-DE" dirty="0"/>
              <a:t> </a:t>
            </a:r>
            <a:r>
              <a:rPr lang="de-DE" b="1" dirty="0"/>
              <a:t>Aufgaben</a:t>
            </a:r>
          </a:p>
          <a:p>
            <a:pPr marL="342900" indent="-342900">
              <a:buFont typeface="Arial" panose="020B0604020202020204" pitchFamily="34" charset="0"/>
              <a:buChar char="•"/>
            </a:pPr>
            <a:r>
              <a:rPr lang="de-DE" b="1" dirty="0"/>
              <a:t>Festhängen</a:t>
            </a:r>
            <a:r>
              <a:rPr lang="de-DE" dirty="0"/>
              <a:t> an einzelnen </a:t>
            </a:r>
            <a:r>
              <a:rPr lang="de-DE" b="1" dirty="0"/>
              <a:t>Aufgaben</a:t>
            </a:r>
          </a:p>
        </p:txBody>
      </p:sp>
      <p:sp>
        <p:nvSpPr>
          <p:cNvPr id="2" name="Text Placeholder 1"/>
          <p:cNvSpPr>
            <a:spLocks noGrp="1"/>
          </p:cNvSpPr>
          <p:nvPr>
            <p:ph type="body" sz="quarter" idx="10"/>
          </p:nvPr>
        </p:nvSpPr>
        <p:spPr>
          <a:xfrm>
            <a:off x="504000" y="1619999"/>
            <a:ext cx="5328000" cy="4716001"/>
          </a:xfrm>
        </p:spPr>
        <p:txBody>
          <a:bodyPr>
            <a:normAutofit fontScale="92500"/>
          </a:bodyPr>
          <a:lstStyle/>
          <a:p>
            <a:r>
              <a:rPr lang="de-DE" b="1" dirty="0"/>
              <a:t>Stärken</a:t>
            </a:r>
          </a:p>
          <a:p>
            <a:pPr marL="342900" indent="-342900">
              <a:buFont typeface="Arial" panose="020B0604020202020204" pitchFamily="34" charset="0"/>
              <a:buChar char="•"/>
            </a:pPr>
            <a:r>
              <a:rPr lang="de-DE" b="1" dirty="0"/>
              <a:t>Teamkommunikation</a:t>
            </a:r>
            <a:r>
              <a:rPr lang="de-DE" dirty="0"/>
              <a:t>: </a:t>
            </a:r>
          </a:p>
          <a:p>
            <a:pPr marL="522864" lvl="1" indent="-342900">
              <a:buFont typeface="Arial" panose="020B0604020202020204" pitchFamily="34" charset="0"/>
              <a:buChar char="•"/>
            </a:pPr>
            <a:r>
              <a:rPr lang="de-DE" dirty="0"/>
              <a:t>Regelmäßige Treffen und Updates</a:t>
            </a:r>
          </a:p>
          <a:p>
            <a:pPr marL="522864" lvl="1" indent="-342900">
              <a:buFont typeface="Arial" panose="020B0604020202020204" pitchFamily="34" charset="0"/>
              <a:buChar char="•"/>
            </a:pPr>
            <a:r>
              <a:rPr lang="de-DE" dirty="0"/>
              <a:t>Kaum Konflikte</a:t>
            </a:r>
          </a:p>
          <a:p>
            <a:pPr marL="342900" indent="-342900">
              <a:buFont typeface="Arial" panose="020B0604020202020204" pitchFamily="34" charset="0"/>
              <a:buChar char="•"/>
            </a:pPr>
            <a:r>
              <a:rPr lang="de-DE" b="1" dirty="0"/>
              <a:t>Zusammenarbeit</a:t>
            </a:r>
            <a:r>
              <a:rPr lang="de-DE" dirty="0"/>
              <a:t> mit </a:t>
            </a:r>
            <a:r>
              <a:rPr lang="de-DE" b="1" dirty="0"/>
              <a:t>PulseShift</a:t>
            </a:r>
          </a:p>
          <a:p>
            <a:pPr marL="342900" indent="-342900">
              <a:buFont typeface="Arial" panose="020B0604020202020204" pitchFamily="34" charset="0"/>
              <a:buChar char="•"/>
            </a:pPr>
            <a:r>
              <a:rPr lang="de-DE" b="1" dirty="0"/>
              <a:t>Projektmanagement</a:t>
            </a:r>
            <a:r>
              <a:rPr lang="de-DE" dirty="0"/>
              <a:t> und </a:t>
            </a:r>
            <a:r>
              <a:rPr lang="de-DE" b="1" dirty="0"/>
              <a:t>Organisation</a:t>
            </a:r>
          </a:p>
          <a:p>
            <a:pPr marL="522864" lvl="1" indent="-342900">
              <a:buFont typeface="Arial" panose="020B0604020202020204" pitchFamily="34" charset="0"/>
              <a:buChar char="•"/>
            </a:pPr>
            <a:r>
              <a:rPr lang="de-DE" dirty="0"/>
              <a:t>Klare Ziele und Struktur </a:t>
            </a:r>
          </a:p>
          <a:p>
            <a:pPr marL="522864" lvl="1" indent="-342900">
              <a:buFont typeface="Arial" panose="020B0604020202020204" pitchFamily="34" charset="0"/>
              <a:buChar char="•"/>
            </a:pPr>
            <a:r>
              <a:rPr lang="de-DE" dirty="0"/>
              <a:t>2 Phasen, Meilensteine und Teilprojekte (Github)</a:t>
            </a:r>
          </a:p>
          <a:p>
            <a:pPr marL="522864" lvl="1" indent="-342900">
              <a:buFont typeface="Arial" panose="020B0604020202020204" pitchFamily="34" charset="0"/>
              <a:buChar char="•"/>
            </a:pPr>
            <a:r>
              <a:rPr lang="de-DE" dirty="0"/>
              <a:t>Aufgaben nach </a:t>
            </a:r>
            <a:r>
              <a:rPr lang="de-DE" b="1" dirty="0"/>
              <a:t>individuellen Stärken</a:t>
            </a:r>
            <a:r>
              <a:rPr lang="de-DE" dirty="0"/>
              <a:t> verteilt</a:t>
            </a:r>
            <a:endParaRPr lang="de-DE" b="1" dirty="0"/>
          </a:p>
          <a:p>
            <a:pPr marL="522864" lvl="1" indent="-342900">
              <a:buFont typeface="Arial" panose="020B0604020202020204" pitchFamily="34" charset="0"/>
              <a:buChar char="•"/>
            </a:pPr>
            <a:r>
              <a:rPr lang="de-DE" b="1" dirty="0"/>
              <a:t>Einteilung</a:t>
            </a:r>
            <a:r>
              <a:rPr lang="de-DE" dirty="0"/>
              <a:t> und </a:t>
            </a:r>
            <a:r>
              <a:rPr lang="de-DE" b="1" dirty="0"/>
              <a:t>Schätzen</a:t>
            </a:r>
            <a:r>
              <a:rPr lang="de-DE" dirty="0"/>
              <a:t> der </a:t>
            </a:r>
            <a:r>
              <a:rPr lang="de-DE" b="1" dirty="0"/>
              <a:t>Arbeitszeit</a:t>
            </a:r>
          </a:p>
          <a:p>
            <a:pPr marL="342900" indent="-342900">
              <a:buFont typeface="Arial" panose="020B0604020202020204" pitchFamily="34" charset="0"/>
              <a:buChar char="•"/>
            </a:pPr>
            <a:r>
              <a:rPr lang="de-DE" b="1" dirty="0"/>
              <a:t>Interne</a:t>
            </a:r>
            <a:r>
              <a:rPr lang="de-DE" dirty="0"/>
              <a:t> </a:t>
            </a:r>
            <a:r>
              <a:rPr lang="de-DE" b="1" dirty="0"/>
              <a:t>Wissensverteilung</a:t>
            </a:r>
            <a:r>
              <a:rPr lang="de-DE" dirty="0"/>
              <a:t> durch Workshops</a:t>
            </a:r>
          </a:p>
        </p:txBody>
      </p:sp>
      <p:sp>
        <p:nvSpPr>
          <p:cNvPr id="4" name="Title 3"/>
          <p:cNvSpPr>
            <a:spLocks noGrp="1"/>
          </p:cNvSpPr>
          <p:nvPr>
            <p:ph type="title"/>
          </p:nvPr>
        </p:nvSpPr>
        <p:spPr/>
        <p:txBody>
          <a:bodyPr/>
          <a:lstStyle/>
          <a:p>
            <a:r>
              <a:rPr lang="de-DE" dirty="0"/>
              <a:t>Stärken und Herausforderungen des Projekts</a:t>
            </a:r>
          </a:p>
        </p:txBody>
      </p:sp>
    </p:spTree>
    <p:extLst>
      <p:ext uri="{BB962C8B-B14F-4D97-AF65-F5344CB8AC3E}">
        <p14:creationId xmlns:p14="http://schemas.microsoft.com/office/powerpoint/2010/main" val="2998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Erreichung des Projektziels</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23" name="Group 22"/>
          <p:cNvGrpSpPr/>
          <p:nvPr/>
        </p:nvGrpSpPr>
        <p:grpSpPr>
          <a:xfrm>
            <a:off x="7078275" y="4101259"/>
            <a:ext cx="4087050" cy="1940400"/>
            <a:chOff x="7078275" y="4101259"/>
            <a:chExt cx="4087050" cy="1940400"/>
          </a:xfrm>
        </p:grpSpPr>
        <p:sp>
          <p:nvSpPr>
            <p:cNvPr id="20" name="TextBox 19"/>
            <p:cNvSpPr txBox="1"/>
            <p:nvPr/>
          </p:nvSpPr>
          <p:spPr>
            <a:xfrm>
              <a:off x="7078275" y="4101259"/>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18" name="Picture 17">
              <a:extLst/>
            </p:cNvPr>
            <p:cNvPicPr>
              <a:picLocks noChangeAspect="1"/>
            </p:cNvPicPr>
            <p:nvPr/>
          </p:nvPicPr>
          <p:blipFill rotWithShape="1">
            <a:blip r:embed="rId3"/>
            <a:srcRect l="28934" t="8381" r="28969" b="7723"/>
            <a:stretch/>
          </p:blipFill>
          <p:spPr>
            <a:xfrm>
              <a:off x="8704089" y="4289708"/>
              <a:ext cx="835421" cy="1664897"/>
            </a:xfrm>
            <a:prstGeom prst="rect">
              <a:avLst/>
            </a:prstGeom>
          </p:spPr>
        </p:pic>
        <p:pic>
          <p:nvPicPr>
            <p:cNvPr id="28" name="Picture 27"/>
            <p:cNvPicPr>
              <a:picLocks noChangeAspect="1"/>
            </p:cNvPicPr>
            <p:nvPr/>
          </p:nvPicPr>
          <p:blipFill>
            <a:blip r:embed="rId4"/>
            <a:stretch>
              <a:fillRect/>
            </a:stretch>
          </p:blipFill>
          <p:spPr>
            <a:xfrm>
              <a:off x="9837854" y="4223236"/>
              <a:ext cx="1120588" cy="1696446"/>
            </a:xfrm>
            <a:prstGeom prst="rect">
              <a:avLst/>
            </a:prstGeom>
          </p:spPr>
        </p:pic>
        <p:grpSp>
          <p:nvGrpSpPr>
            <p:cNvPr id="7" name="Group 6"/>
            <p:cNvGrpSpPr/>
            <p:nvPr/>
          </p:nvGrpSpPr>
          <p:grpSpPr>
            <a:xfrm>
              <a:off x="7222601" y="4267827"/>
              <a:ext cx="1354588" cy="1595711"/>
              <a:chOff x="7222601" y="4267827"/>
              <a:chExt cx="1354588" cy="1595711"/>
            </a:xfrm>
          </p:grpSpPr>
          <p:pic>
            <p:nvPicPr>
              <p:cNvPr id="19" name="Picture 18"/>
              <p:cNvPicPr>
                <a:picLocks noChangeAspect="1"/>
              </p:cNvPicPr>
              <p:nvPr/>
            </p:nvPicPr>
            <p:blipFill>
              <a:blip r:embed="rId5"/>
              <a:stretch>
                <a:fillRect/>
              </a:stretch>
            </p:blipFill>
            <p:spPr>
              <a:xfrm>
                <a:off x="7222601" y="4267827"/>
                <a:ext cx="1354588" cy="1015941"/>
              </a:xfrm>
              <a:prstGeom prst="rect">
                <a:avLst/>
              </a:prstGeom>
            </p:spPr>
          </p:pic>
          <p:grpSp>
            <p:nvGrpSpPr>
              <p:cNvPr id="32" name="Group 31"/>
              <p:cNvGrpSpPr/>
              <p:nvPr/>
            </p:nvGrpSpPr>
            <p:grpSpPr>
              <a:xfrm>
                <a:off x="7311867" y="4922902"/>
                <a:ext cx="1176055" cy="940636"/>
                <a:chOff x="7818634" y="1933829"/>
                <a:chExt cx="4024057" cy="3218535"/>
              </a:xfrm>
            </p:grpSpPr>
            <p:pic>
              <p:nvPicPr>
                <p:cNvPr id="35" name="Picture 6" descr="Bildergebnis fÃ¼r router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Bildergebnis fÃ¼r acces poi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34" name="Picture 33"/>
          <p:cNvPicPr>
            <a:picLocks noChangeAspect="1"/>
          </p:cNvPicPr>
          <p:nvPr/>
        </p:nvPicPr>
        <p:blipFill>
          <a:blip r:embed="rId9"/>
          <a:stretch>
            <a:fillRect/>
          </a:stretch>
        </p:blipFill>
        <p:spPr>
          <a:xfrm>
            <a:off x="8234179" y="5254025"/>
            <a:ext cx="1775239" cy="1775239"/>
          </a:xfrm>
          <a:prstGeom prst="rect">
            <a:avLst/>
          </a:prstGeom>
        </p:spPr>
      </p:pic>
      <p:pic>
        <p:nvPicPr>
          <p:cNvPr id="33" name="Picture 32"/>
          <p:cNvPicPr>
            <a:picLocks noChangeAspect="1"/>
          </p:cNvPicPr>
          <p:nvPr/>
        </p:nvPicPr>
        <p:blipFill>
          <a:blip r:embed="rId10"/>
          <a:stretch>
            <a:fillRect/>
          </a:stretch>
        </p:blipFill>
        <p:spPr>
          <a:xfrm rot="2700000">
            <a:off x="9770982" y="5275697"/>
            <a:ext cx="1731894" cy="1731894"/>
          </a:xfrm>
          <a:prstGeom prst="rect">
            <a:avLst/>
          </a:prstGeom>
        </p:spPr>
      </p:pic>
      <p:grpSp>
        <p:nvGrpSpPr>
          <p:cNvPr id="24" name="Group 23"/>
          <p:cNvGrpSpPr/>
          <p:nvPr/>
        </p:nvGrpSpPr>
        <p:grpSpPr>
          <a:xfrm>
            <a:off x="842550" y="4101713"/>
            <a:ext cx="4087050" cy="1940400"/>
            <a:chOff x="842550" y="4101713"/>
            <a:chExt cx="4087050" cy="1940400"/>
          </a:xfrm>
        </p:grpSpPr>
        <p:sp>
          <p:nvSpPr>
            <p:cNvPr id="15" name="TextBox 14"/>
            <p:cNvSpPr txBox="1"/>
            <p:nvPr/>
          </p:nvSpPr>
          <p:spPr>
            <a:xfrm>
              <a:off x="842550" y="4101713"/>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8" name="Picture 7"/>
            <p:cNvPicPr>
              <a:picLocks noChangeAspect="1"/>
            </p:cNvPicPr>
            <p:nvPr/>
          </p:nvPicPr>
          <p:blipFill rotWithShape="1">
            <a:blip r:embed="rId11"/>
            <a:srcRect t="2445" b="4051"/>
            <a:stretch/>
          </p:blipFill>
          <p:spPr>
            <a:xfrm>
              <a:off x="4270076" y="4608698"/>
              <a:ext cx="513074" cy="925523"/>
            </a:xfrm>
            <a:prstGeom prst="rect">
              <a:avLst/>
            </a:prstGeom>
          </p:spPr>
        </p:pic>
        <p:pic>
          <p:nvPicPr>
            <p:cNvPr id="11" name="Picture 10"/>
            <p:cNvPicPr>
              <a:picLocks noChangeAspect="1"/>
            </p:cNvPicPr>
            <p:nvPr/>
          </p:nvPicPr>
          <p:blipFill rotWithShape="1">
            <a:blip r:embed="rId12"/>
            <a:srcRect t="2" r="-1401" b="300"/>
            <a:stretch/>
          </p:blipFill>
          <p:spPr>
            <a:xfrm>
              <a:off x="989000" y="4684503"/>
              <a:ext cx="574064" cy="773915"/>
            </a:xfrm>
            <a:prstGeom prst="rect">
              <a:avLst/>
            </a:prstGeom>
            <a:ln w="12700" cap="sq">
              <a:solidFill>
                <a:schemeClr val="tx1"/>
              </a:solidFill>
              <a:prstDash val="solid"/>
              <a:miter lim="800000"/>
            </a:ln>
            <a:effectLst/>
          </p:spPr>
        </p:pic>
        <p:pic>
          <p:nvPicPr>
            <p:cNvPr id="12" name="Picture 11"/>
            <p:cNvPicPr>
              <a:picLocks noChangeAspect="1"/>
            </p:cNvPicPr>
            <p:nvPr/>
          </p:nvPicPr>
          <p:blipFill>
            <a:blip r:embed="rId13"/>
            <a:stretch>
              <a:fillRect/>
            </a:stretch>
          </p:blipFill>
          <p:spPr>
            <a:xfrm>
              <a:off x="1671395" y="4813822"/>
              <a:ext cx="728307" cy="515277"/>
            </a:xfrm>
            <a:prstGeom prst="rect">
              <a:avLst/>
            </a:prstGeom>
          </p:spPr>
        </p:pic>
        <p:pic>
          <p:nvPicPr>
            <p:cNvPr id="13" name="Picture 12"/>
            <p:cNvPicPr>
              <a:picLocks noChangeAspect="1"/>
            </p:cNvPicPr>
            <p:nvPr/>
          </p:nvPicPr>
          <p:blipFill rotWithShape="1">
            <a:blip r:embed="rId14"/>
            <a:srcRect l="28695" t="6538" r="28234" b="5525"/>
            <a:stretch/>
          </p:blipFill>
          <p:spPr>
            <a:xfrm>
              <a:off x="3545539" y="4608698"/>
              <a:ext cx="453311" cy="925523"/>
            </a:xfrm>
            <a:prstGeom prst="rect">
              <a:avLst/>
            </a:prstGeom>
          </p:spPr>
        </p:pic>
        <p:grpSp>
          <p:nvGrpSpPr>
            <p:cNvPr id="40" name="Group 39"/>
            <p:cNvGrpSpPr/>
            <p:nvPr/>
          </p:nvGrpSpPr>
          <p:grpSpPr>
            <a:xfrm>
              <a:off x="2477009" y="4732323"/>
              <a:ext cx="974797" cy="779665"/>
              <a:chOff x="7818634" y="1933829"/>
              <a:chExt cx="4024057" cy="3218535"/>
            </a:xfrm>
          </p:grpSpPr>
          <p:pic>
            <p:nvPicPr>
              <p:cNvPr id="41" name="Picture 6" descr="Bildergebnis fÃ¼r router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Bildergebnis fÃ¼r acces poi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6" name="Picture 15"/>
          <p:cNvPicPr>
            <a:picLocks noChangeAspect="1"/>
          </p:cNvPicPr>
          <p:nvPr/>
        </p:nvPicPr>
        <p:blipFill>
          <a:blip r:embed="rId9"/>
          <a:stretch>
            <a:fillRect/>
          </a:stretch>
        </p:blipFill>
        <p:spPr>
          <a:xfrm>
            <a:off x="4045451" y="5082761"/>
            <a:ext cx="1775239" cy="1775239"/>
          </a:xfrm>
          <a:prstGeom prst="rect">
            <a:avLst/>
          </a:prstGeom>
        </p:spPr>
      </p:pic>
      <p:sp>
        <p:nvSpPr>
          <p:cNvPr id="38" name="Rectangle 37"/>
          <p:cNvSpPr/>
          <p:nvPr/>
        </p:nvSpPr>
        <p:spPr bwMode="gray">
          <a:xfrm>
            <a:off x="377190" y="2606039"/>
            <a:ext cx="11484373" cy="420402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de-DE" sz="3600" b="0" i="0" u="none" strike="noStrike" kern="0" cap="none" spc="0" normalizeH="0" baseline="0" noProof="0" dirty="0">
                <a:ln>
                  <a:noFill/>
                </a:ln>
                <a:effectLst/>
                <a:uLnTx/>
                <a:uFillTx/>
                <a:ea typeface="Arial Unicode MS" pitchFamily="34" charset="-128"/>
                <a:cs typeface="Arial Unicode MS" pitchFamily="34" charset="-128"/>
                <a:sym typeface="Wingdings" panose="05000000000000000000" pitchFamily="2" charset="2"/>
              </a:rPr>
              <a:t>Vom ursprünglichen Teilziel abgewichen</a:t>
            </a:r>
          </a:p>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lang="de-DE" sz="3600" kern="0" dirty="0">
                <a:ea typeface="Arial Unicode MS" pitchFamily="34" charset="-128"/>
                <a:cs typeface="Arial Unicode MS" pitchFamily="34" charset="-128"/>
                <a:sym typeface="Wingdings" panose="05000000000000000000" pitchFamily="2" charset="2"/>
              </a:rPr>
              <a:t>Aber größerer Mehrwert für PulseShift</a:t>
            </a:r>
          </a:p>
          <a:p>
            <a:pPr marL="982663" marR="0" indent="-285750" defTabSz="914400" eaLnBrk="1" fontAlgn="base" latinLnBrk="0" hangingPunct="1">
              <a:lnSpc>
                <a:spcPct val="100000"/>
              </a:lnSpc>
              <a:spcBef>
                <a:spcPct val="50000"/>
              </a:spcBef>
              <a:spcAft>
                <a:spcPct val="0"/>
              </a:spcAft>
              <a:buClr>
                <a:srgbClr val="F0AB00"/>
              </a:buClr>
              <a:buSzPct val="80000"/>
              <a:buFont typeface="Wingdings" panose="05000000000000000000" pitchFamily="2" charset="2"/>
              <a:buChar char="à"/>
              <a:tabLst/>
            </a:pPr>
            <a:r>
              <a:rPr lang="de-DE" sz="3600" kern="0" dirty="0">
                <a:ea typeface="Arial Unicode MS" pitchFamily="34" charset="-128"/>
                <a:cs typeface="Arial Unicode MS" pitchFamily="34" charset="-128"/>
              </a:rPr>
              <a:t> </a:t>
            </a:r>
            <a:r>
              <a:rPr lang="de-DE" sz="3600" b="1" kern="0" dirty="0">
                <a:ea typeface="Arial Unicode MS" pitchFamily="34" charset="-128"/>
                <a:cs typeface="Arial Unicode MS" pitchFamily="34" charset="-128"/>
              </a:rPr>
              <a:t>Erfolgreiches Projekt</a:t>
            </a:r>
            <a:endParaRPr kumimoji="0" lang="de-DE" sz="3600" b="1"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28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de-DE" dirty="0"/>
              <a:t>PulseShift… </a:t>
            </a:r>
          </a:p>
          <a:p>
            <a:pPr marL="342900" indent="-342900">
              <a:buFont typeface="Arial" panose="020B0604020202020204" pitchFamily="34" charset="0"/>
              <a:buChar char="•"/>
            </a:pPr>
            <a:r>
              <a:rPr lang="de-DE" dirty="0"/>
              <a:t>… hat einen </a:t>
            </a:r>
            <a:r>
              <a:rPr lang="de-DE" b="1" dirty="0"/>
              <a:t>Überblick</a:t>
            </a:r>
            <a:r>
              <a:rPr lang="de-DE" dirty="0"/>
              <a:t> über mögliche </a:t>
            </a:r>
            <a:r>
              <a:rPr lang="de-DE" b="1" dirty="0"/>
              <a:t>Umfragekanäle.</a:t>
            </a:r>
          </a:p>
          <a:p>
            <a:pPr marL="342900" indent="-342900">
              <a:buFont typeface="Arial" panose="020B0604020202020204" pitchFamily="34" charset="0"/>
              <a:buChar char="•"/>
            </a:pPr>
            <a:r>
              <a:rPr lang="de-DE" dirty="0"/>
              <a:t>… hat eine </a:t>
            </a:r>
            <a:r>
              <a:rPr lang="de-DE" b="1" dirty="0"/>
              <a:t>Bewertung</a:t>
            </a:r>
            <a:r>
              <a:rPr lang="de-DE" dirty="0"/>
              <a:t> der </a:t>
            </a:r>
            <a:r>
              <a:rPr lang="de-DE" b="1" dirty="0"/>
              <a:t>Eignung</a:t>
            </a:r>
            <a:r>
              <a:rPr lang="de-DE" dirty="0"/>
              <a:t> möglicher </a:t>
            </a:r>
            <a:r>
              <a:rPr lang="de-DE" b="1" dirty="0"/>
              <a:t>Kanäle.</a:t>
            </a:r>
          </a:p>
          <a:p>
            <a:pPr marL="342900" indent="-342900">
              <a:buFont typeface="Arial" panose="020B0604020202020204" pitchFamily="34" charset="0"/>
              <a:buChar char="•"/>
            </a:pPr>
            <a:r>
              <a:rPr lang="de-DE" dirty="0"/>
              <a:t>… kann die </a:t>
            </a:r>
            <a:r>
              <a:rPr lang="de-DE" dirty="0" err="1"/>
              <a:t>PoC‘s</a:t>
            </a:r>
            <a:r>
              <a:rPr lang="de-DE" dirty="0"/>
              <a:t> zu </a:t>
            </a:r>
            <a:r>
              <a:rPr lang="de-DE" b="1" dirty="0"/>
              <a:t>Demos</a:t>
            </a:r>
            <a:r>
              <a:rPr lang="de-DE" dirty="0"/>
              <a:t> bei </a:t>
            </a:r>
            <a:r>
              <a:rPr lang="de-DE" b="1" dirty="0"/>
              <a:t>Kunden</a:t>
            </a:r>
            <a:r>
              <a:rPr lang="de-DE" dirty="0"/>
              <a:t> nutzen.</a:t>
            </a:r>
          </a:p>
          <a:p>
            <a:pPr marL="342900" indent="-342900">
              <a:buFont typeface="Arial" panose="020B0604020202020204" pitchFamily="34" charset="0"/>
              <a:buChar char="•"/>
            </a:pPr>
            <a:r>
              <a:rPr lang="de-DE" dirty="0"/>
              <a:t>… kann die </a:t>
            </a:r>
            <a:r>
              <a:rPr lang="de-DE" b="1" dirty="0"/>
              <a:t>Nützlichkeit</a:t>
            </a:r>
            <a:r>
              <a:rPr lang="de-DE" dirty="0"/>
              <a:t> von </a:t>
            </a:r>
            <a:r>
              <a:rPr lang="de-DE" b="1" dirty="0"/>
              <a:t>Drittanbieter</a:t>
            </a:r>
            <a:r>
              <a:rPr lang="de-DE" dirty="0"/>
              <a:t> </a:t>
            </a:r>
            <a:r>
              <a:rPr lang="de-DE" b="1" dirty="0"/>
              <a:t>Newsfeed</a:t>
            </a:r>
            <a:r>
              <a:rPr lang="de-DE" dirty="0"/>
              <a:t> </a:t>
            </a:r>
            <a:r>
              <a:rPr lang="de-DE" b="1" dirty="0"/>
              <a:t>Apps</a:t>
            </a:r>
            <a:r>
              <a:rPr lang="de-DE" dirty="0"/>
              <a:t> beurteilen.</a:t>
            </a:r>
          </a:p>
          <a:p>
            <a:pPr marL="342900" indent="-342900">
              <a:buFont typeface="Arial" panose="020B0604020202020204" pitchFamily="34" charset="0"/>
              <a:buChar char="•"/>
            </a:pPr>
            <a:r>
              <a:rPr lang="de-DE" dirty="0"/>
              <a:t>… kann die </a:t>
            </a:r>
            <a:r>
              <a:rPr lang="de-DE" b="1" dirty="0"/>
              <a:t>Kanäle</a:t>
            </a:r>
            <a:r>
              <a:rPr lang="de-DE" dirty="0"/>
              <a:t> auf Basis der </a:t>
            </a:r>
            <a:r>
              <a:rPr lang="de-DE" dirty="0" err="1"/>
              <a:t>PoC‘s</a:t>
            </a:r>
            <a:r>
              <a:rPr lang="de-DE" dirty="0"/>
              <a:t> </a:t>
            </a:r>
            <a:r>
              <a:rPr lang="de-DE" b="1" dirty="0"/>
              <a:t>produktiv</a:t>
            </a:r>
            <a:r>
              <a:rPr lang="de-DE" dirty="0"/>
              <a:t> </a:t>
            </a:r>
            <a:r>
              <a:rPr lang="de-DE" b="1" dirty="0"/>
              <a:t>realisieren.</a:t>
            </a:r>
          </a:p>
          <a:p>
            <a:pPr marL="342900" indent="-342900">
              <a:buFont typeface="Arial" panose="020B0604020202020204" pitchFamily="34" charset="0"/>
              <a:buChar char="•"/>
            </a:pPr>
            <a:endParaRPr lang="de-DE" sz="1050" b="1" dirty="0"/>
          </a:p>
          <a:p>
            <a:pPr marL="342900" indent="-342900">
              <a:buFont typeface="Wingdings" panose="05000000000000000000" pitchFamily="2" charset="2"/>
              <a:buChar char="à"/>
            </a:pPr>
            <a:r>
              <a:rPr lang="de-DE" b="1" dirty="0">
                <a:sym typeface="Wingdings" panose="05000000000000000000" pitchFamily="2" charset="2"/>
              </a:rPr>
              <a:t>PulseShift beugt teuren Fehlinvestitionen vor.</a:t>
            </a:r>
          </a:p>
          <a:p>
            <a:pPr marL="342900" indent="-342900">
              <a:buFont typeface="Wingdings" panose="05000000000000000000" pitchFamily="2" charset="2"/>
              <a:buChar char="à"/>
            </a:pPr>
            <a:r>
              <a:rPr lang="de-DE" b="1" dirty="0">
                <a:sym typeface="Wingdings" panose="05000000000000000000" pitchFamily="2" charset="2"/>
              </a:rPr>
              <a:t>PulseShift spart Entwicklungskosten.</a:t>
            </a:r>
          </a:p>
          <a:p>
            <a:pPr marL="342900" indent="-342900">
              <a:buFont typeface="Wingdings" panose="05000000000000000000" pitchFamily="2" charset="2"/>
              <a:buChar char="à"/>
            </a:pPr>
            <a:endParaRPr lang="de-DE" dirty="0"/>
          </a:p>
          <a:p>
            <a:pPr marL="522864" lvl="1"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Ausblick</a:t>
            </a:r>
          </a:p>
        </p:txBody>
      </p:sp>
    </p:spTree>
    <p:extLst>
      <p:ext uri="{BB962C8B-B14F-4D97-AF65-F5344CB8AC3E}">
        <p14:creationId xmlns:p14="http://schemas.microsoft.com/office/powerpoint/2010/main" val="16469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grpId="1" nodeType="withEffect">
                                  <p:stCondLst>
                                    <p:cond delay="0"/>
                                  </p:stCondLst>
                                  <p:childTnLst>
                                    <p:set>
                                      <p:cBhvr>
                                        <p:cTn id="24" dur="indefinite"/>
                                        <p:tgtEl>
                                          <p:spTgt spid="2">
                                            <p:txEl>
                                              <p:pRg st="0" end="0"/>
                                            </p:txEl>
                                          </p:spTgt>
                                        </p:tgtEl>
                                        <p:attrNameLst>
                                          <p:attrName>style.opacity</p:attrName>
                                        </p:attrNameLst>
                                      </p:cBhvr>
                                      <p:to>
                                        <p:strVal val="0.25"/>
                                      </p:to>
                                    </p:set>
                                    <p:animEffect filter="image" prLst="opacity: 0.25">
                                      <p:cBhvr rctx="IE">
                                        <p:cTn id="25" dur="indefinite"/>
                                        <p:tgtEl>
                                          <p:spTgt spid="2">
                                            <p:txEl>
                                              <p:pRg st="0" end="0"/>
                                            </p:txEl>
                                          </p:spTgt>
                                        </p:tgtEl>
                                      </p:cBhvr>
                                    </p:animEffect>
                                  </p:childTnLst>
                                </p:cTn>
                              </p:par>
                              <p:par>
                                <p:cTn id="26" presetID="9" presetClass="emph" presetSubtype="0" grpId="1" nodeType="withEffect">
                                  <p:stCondLst>
                                    <p:cond delay="0"/>
                                  </p:stCondLst>
                                  <p:childTnLst>
                                    <p:set>
                                      <p:cBhvr>
                                        <p:cTn id="27" dur="indefinite"/>
                                        <p:tgtEl>
                                          <p:spTgt spid="2">
                                            <p:txEl>
                                              <p:pRg st="1" end="1"/>
                                            </p:txEl>
                                          </p:spTgt>
                                        </p:tgtEl>
                                        <p:attrNameLst>
                                          <p:attrName>style.opacity</p:attrName>
                                        </p:attrNameLst>
                                      </p:cBhvr>
                                      <p:to>
                                        <p:strVal val="0.25"/>
                                      </p:to>
                                    </p:set>
                                    <p:animEffect filter="image" prLst="opacity: 0.25">
                                      <p:cBhvr rctx="IE">
                                        <p:cTn id="28" dur="indefinite"/>
                                        <p:tgtEl>
                                          <p:spTgt spid="2">
                                            <p:txEl>
                                              <p:pRg st="1" end="1"/>
                                            </p:txEl>
                                          </p:spTgt>
                                        </p:tgtEl>
                                      </p:cBhvr>
                                    </p:animEffect>
                                  </p:childTnLst>
                                </p:cTn>
                              </p:par>
                              <p:par>
                                <p:cTn id="29" presetID="9" presetClass="emph" presetSubtype="0" grpId="1" nodeType="withEffect">
                                  <p:stCondLst>
                                    <p:cond delay="0"/>
                                  </p:stCondLst>
                                  <p:childTnLst>
                                    <p:set>
                                      <p:cBhvr>
                                        <p:cTn id="30" dur="indefinite"/>
                                        <p:tgtEl>
                                          <p:spTgt spid="2">
                                            <p:txEl>
                                              <p:pRg st="2" end="2"/>
                                            </p:txEl>
                                          </p:spTgt>
                                        </p:tgtEl>
                                        <p:attrNameLst>
                                          <p:attrName>style.opacity</p:attrName>
                                        </p:attrNameLst>
                                      </p:cBhvr>
                                      <p:to>
                                        <p:strVal val="0.25"/>
                                      </p:to>
                                    </p:set>
                                    <p:animEffect filter="image" prLst="opacity: 0.25">
                                      <p:cBhvr rctx="IE">
                                        <p:cTn id="31" dur="indefinite"/>
                                        <p:tgtEl>
                                          <p:spTgt spid="2">
                                            <p:txEl>
                                              <p:pRg st="2" end="2"/>
                                            </p:txEl>
                                          </p:spTgt>
                                        </p:tgtEl>
                                      </p:cBhvr>
                                    </p:animEffect>
                                  </p:childTnLst>
                                </p:cTn>
                              </p:par>
                              <p:par>
                                <p:cTn id="32" presetID="9" presetClass="emph" presetSubtype="0" grpId="1" nodeType="withEffect">
                                  <p:stCondLst>
                                    <p:cond delay="0"/>
                                  </p:stCondLst>
                                  <p:childTnLst>
                                    <p:set>
                                      <p:cBhvr>
                                        <p:cTn id="33" dur="indefinite"/>
                                        <p:tgtEl>
                                          <p:spTgt spid="2">
                                            <p:txEl>
                                              <p:pRg st="3" end="3"/>
                                            </p:txEl>
                                          </p:spTgt>
                                        </p:tgtEl>
                                        <p:attrNameLst>
                                          <p:attrName>style.opacity</p:attrName>
                                        </p:attrNameLst>
                                      </p:cBhvr>
                                      <p:to>
                                        <p:strVal val="0.25"/>
                                      </p:to>
                                    </p:set>
                                    <p:animEffect filter="image" prLst="opacity: 0.25">
                                      <p:cBhvr rctx="IE">
                                        <p:cTn id="34" dur="indefinite"/>
                                        <p:tgtEl>
                                          <p:spTgt spid="2">
                                            <p:txEl>
                                              <p:pRg st="3" end="3"/>
                                            </p:txEl>
                                          </p:spTgt>
                                        </p:tgtEl>
                                      </p:cBhvr>
                                    </p:animEffect>
                                  </p:childTnLst>
                                </p:cTn>
                              </p:par>
                              <p:par>
                                <p:cTn id="35" presetID="9" presetClass="emph" presetSubtype="0" grpId="1" nodeType="withEffect">
                                  <p:stCondLst>
                                    <p:cond delay="0"/>
                                  </p:stCondLst>
                                  <p:childTnLst>
                                    <p:set>
                                      <p:cBhvr>
                                        <p:cTn id="36" dur="indefinite"/>
                                        <p:tgtEl>
                                          <p:spTgt spid="2">
                                            <p:txEl>
                                              <p:pRg st="4" end="4"/>
                                            </p:txEl>
                                          </p:spTgt>
                                        </p:tgtEl>
                                        <p:attrNameLst>
                                          <p:attrName>style.opacity</p:attrName>
                                        </p:attrNameLst>
                                      </p:cBhvr>
                                      <p:to>
                                        <p:strVal val="0.25"/>
                                      </p:to>
                                    </p:set>
                                    <p:animEffect filter="image" prLst="opacity: 0.25">
                                      <p:cBhvr rctx="IE">
                                        <p:cTn id="37" dur="indefinite"/>
                                        <p:tgtEl>
                                          <p:spTgt spid="2">
                                            <p:txEl>
                                              <p:pRg st="4" end="4"/>
                                            </p:txEl>
                                          </p:spTgt>
                                        </p:tgtEl>
                                      </p:cBhvr>
                                    </p:animEffect>
                                  </p:childTnLst>
                                </p:cTn>
                              </p:par>
                              <p:par>
                                <p:cTn id="38" presetID="9" presetClass="emph" presetSubtype="0" grpId="1" nodeType="withEffect">
                                  <p:stCondLst>
                                    <p:cond delay="0"/>
                                  </p:stCondLst>
                                  <p:childTnLst>
                                    <p:set>
                                      <p:cBhvr>
                                        <p:cTn id="39" dur="indefinite"/>
                                        <p:tgtEl>
                                          <p:spTgt spid="2">
                                            <p:txEl>
                                              <p:pRg st="5" end="5"/>
                                            </p:txEl>
                                          </p:spTgt>
                                        </p:tgtEl>
                                        <p:attrNameLst>
                                          <p:attrName>style.opacity</p:attrName>
                                        </p:attrNameLst>
                                      </p:cBhvr>
                                      <p:to>
                                        <p:strVal val="0.25"/>
                                      </p:to>
                                    </p:set>
                                    <p:animEffect filter="image" prLst="opacity: 0.25">
                                      <p:cBhvr rctx="IE">
                                        <p:cTn id="40" dur="indefinite"/>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3472464"/>
            <a:ext cx="5593588" cy="2501010"/>
          </a:xfrm>
        </p:spPr>
        <p:txBody>
          <a:bodyPr/>
          <a:lstStyle/>
          <a:p>
            <a:pPr>
              <a:tabLst>
                <a:tab pos="1619250" algn="l"/>
              </a:tabLst>
            </a:pPr>
            <a:r>
              <a:rPr lang="de-DE" b="1" dirty="0"/>
              <a:t>Florian Finkel</a:t>
            </a:r>
            <a:r>
              <a:rPr lang="de-DE" dirty="0"/>
              <a:t> 		</a:t>
            </a:r>
            <a:r>
              <a:rPr lang="de-DE" dirty="0" err="1"/>
              <a:t>Matr</a:t>
            </a:r>
            <a:r>
              <a:rPr lang="de-DE" dirty="0"/>
              <a:t>.-Nr. 6295344</a:t>
            </a:r>
          </a:p>
          <a:p>
            <a:pPr>
              <a:tabLst>
                <a:tab pos="1619250" algn="l"/>
              </a:tabLst>
            </a:pPr>
            <a:r>
              <a:rPr lang="de-DE" b="1" dirty="0"/>
              <a:t>Jason Fobe </a:t>
            </a:r>
            <a:r>
              <a:rPr lang="de-DE" dirty="0"/>
              <a:t>		</a:t>
            </a:r>
            <a:r>
              <a:rPr lang="de-DE" dirty="0" err="1"/>
              <a:t>Matr</a:t>
            </a:r>
            <a:r>
              <a:rPr lang="de-DE" dirty="0"/>
              <a:t>.-Nr. 7656867</a:t>
            </a:r>
          </a:p>
          <a:p>
            <a:pPr>
              <a:tabLst>
                <a:tab pos="1619250" algn="l"/>
              </a:tabLst>
            </a:pPr>
            <a:r>
              <a:rPr lang="de-DE" b="1" dirty="0"/>
              <a:t>Julia Grabinski</a:t>
            </a:r>
            <a:r>
              <a:rPr lang="de-DE" dirty="0"/>
              <a:t> 		</a:t>
            </a:r>
            <a:r>
              <a:rPr lang="de-DE" dirty="0" err="1"/>
              <a:t>Matr</a:t>
            </a:r>
            <a:r>
              <a:rPr lang="de-DE" dirty="0"/>
              <a:t>.-Nr. 2684095</a:t>
            </a:r>
          </a:p>
          <a:p>
            <a:pPr>
              <a:tabLst>
                <a:tab pos="1619250" algn="l"/>
              </a:tabLst>
            </a:pPr>
            <a:r>
              <a:rPr lang="de-DE" b="1" dirty="0"/>
              <a:t>Henrik Lechte </a:t>
            </a:r>
            <a:r>
              <a:rPr lang="de-DE" dirty="0"/>
              <a:t>		</a:t>
            </a:r>
            <a:r>
              <a:rPr lang="de-DE" dirty="0" err="1"/>
              <a:t>Matr</a:t>
            </a:r>
            <a:r>
              <a:rPr lang="de-DE" dirty="0"/>
              <a:t>.-Nr. 5750930</a:t>
            </a:r>
          </a:p>
          <a:p>
            <a:endParaRPr lang="de-DE" dirty="0"/>
          </a:p>
        </p:txBody>
      </p:sp>
      <p:sp>
        <p:nvSpPr>
          <p:cNvPr id="3" name="Title 2"/>
          <p:cNvSpPr>
            <a:spLocks noGrp="1"/>
          </p:cNvSpPr>
          <p:nvPr>
            <p:ph type="ctrTitle"/>
          </p:nvPr>
        </p:nvSpPr>
        <p:spPr>
          <a:xfrm>
            <a:off x="504000" y="984123"/>
            <a:ext cx="5593588" cy="923116"/>
          </a:xfrm>
        </p:spPr>
        <p:txBody>
          <a:bodyPr/>
          <a:lstStyle/>
          <a:p>
            <a:r>
              <a:rPr lang="de-DE" dirty="0"/>
              <a:t>Vielen Dank!</a:t>
            </a:r>
          </a:p>
        </p:txBody>
      </p:sp>
      <p:pic>
        <p:nvPicPr>
          <p:cNvPr id="5" name="Picture 4"/>
          <p:cNvPicPr>
            <a:picLocks noChangeAspect="1"/>
          </p:cNvPicPr>
          <p:nvPr/>
        </p:nvPicPr>
        <p:blipFill>
          <a:blip r:embed="rId2"/>
          <a:stretch>
            <a:fillRect/>
          </a:stretch>
        </p:blipFill>
        <p:spPr>
          <a:xfrm>
            <a:off x="288000" y="5973474"/>
            <a:ext cx="1952950" cy="402796"/>
          </a:xfrm>
          <a:prstGeom prst="rect">
            <a:avLst/>
          </a:prstGeom>
        </p:spPr>
      </p:pic>
      <p:pic>
        <p:nvPicPr>
          <p:cNvPr id="6" name="Picture 5"/>
          <p:cNvPicPr>
            <a:picLocks noChangeAspect="1"/>
          </p:cNvPicPr>
          <p:nvPr/>
        </p:nvPicPr>
        <p:blipFill>
          <a:blip r:embed="rId3"/>
          <a:stretch>
            <a:fillRect/>
          </a:stretch>
        </p:blipFill>
        <p:spPr>
          <a:xfrm>
            <a:off x="5115195" y="5875549"/>
            <a:ext cx="1964786" cy="1001442"/>
          </a:xfrm>
          <a:prstGeom prst="rect">
            <a:avLst/>
          </a:prstGeom>
        </p:spPr>
      </p:pic>
      <p:sp>
        <p:nvSpPr>
          <p:cNvPr id="7" name="Text Placeholder 1"/>
          <p:cNvSpPr txBox="1">
            <a:spLocks/>
          </p:cNvSpPr>
          <p:nvPr/>
        </p:nvSpPr>
        <p:spPr bwMode="black">
          <a:xfrm>
            <a:off x="5230327" y="3472464"/>
            <a:ext cx="5593588" cy="2501010"/>
          </a:xfrm>
          <a:prstGeom prst="rect">
            <a:avLst/>
          </a:prstGeom>
        </p:spPr>
        <p:txBody>
          <a:bodyPr vert="horz" lIns="0" tIns="0" rIns="0" bIns="0" rtlCol="0" anchor="t" anchorCtr="0">
            <a:noAutofit/>
          </a:bodyPr>
          <a:lstStyle>
            <a:lvl1pPr marL="0" indent="0" algn="l" defTabSz="1088558" rtl="0" eaLnBrk="1" latinLnBrk="0" hangingPunct="1">
              <a:spcBef>
                <a:spcPts val="0"/>
              </a:spcBef>
              <a:spcAft>
                <a:spcPts val="1200"/>
              </a:spcAft>
              <a:buClr>
                <a:schemeClr val="accent1"/>
              </a:buClr>
              <a:buSzPct val="80000"/>
              <a:buFontTx/>
              <a:buNone/>
              <a:defRPr sz="1600" b="0" kern="1200">
                <a:solidFill>
                  <a:schemeClr val="tx1"/>
                </a:solidFill>
                <a:latin typeface="+mn-lt"/>
                <a:ea typeface="+mn-ea"/>
                <a:cs typeface="+mn-cs"/>
              </a:defRPr>
            </a:lvl1pPr>
            <a:lvl2pPr marL="0" indent="0" algn="l" defTabSz="1088558" rtl="0" eaLnBrk="1" latinLnBrk="0" hangingPunct="1">
              <a:spcBef>
                <a:spcPts val="0"/>
              </a:spcBef>
              <a:buClr>
                <a:schemeClr val="accent1"/>
              </a:buClr>
              <a:buSzPct val="100000"/>
              <a:buFont typeface="Wingdings" pitchFamily="2" charset="2"/>
              <a:buNone/>
              <a:defRPr sz="1600" b="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tabLst>
                <a:tab pos="2695575" algn="l"/>
              </a:tabLst>
            </a:pPr>
            <a:r>
              <a:rPr lang="de-DE" b="1" dirty="0"/>
              <a:t>Jan Scheuermann</a:t>
            </a:r>
            <a:r>
              <a:rPr lang="de-DE" dirty="0"/>
              <a:t> 	</a:t>
            </a:r>
            <a:r>
              <a:rPr lang="de-DE" dirty="0" err="1"/>
              <a:t>Matr</a:t>
            </a:r>
            <a:r>
              <a:rPr lang="de-DE" dirty="0"/>
              <a:t>.-Nr. 1349513</a:t>
            </a:r>
          </a:p>
          <a:p>
            <a:pPr>
              <a:tabLst>
                <a:tab pos="2695575" algn="l"/>
              </a:tabLst>
            </a:pPr>
            <a:r>
              <a:rPr lang="de-DE" b="1" dirty="0"/>
              <a:t>Sebastian Schütz </a:t>
            </a:r>
            <a:r>
              <a:rPr lang="de-DE" dirty="0"/>
              <a:t>	</a:t>
            </a:r>
            <a:r>
              <a:rPr lang="de-DE" dirty="0" err="1"/>
              <a:t>Matr</a:t>
            </a:r>
            <a:r>
              <a:rPr lang="de-DE" dirty="0"/>
              <a:t>.-Nr. 1436231</a:t>
            </a:r>
          </a:p>
          <a:p>
            <a:pPr>
              <a:tabLst>
                <a:tab pos="2695575" algn="l"/>
              </a:tabLst>
            </a:pPr>
            <a:r>
              <a:rPr lang="de-DE" b="1" dirty="0"/>
              <a:t>Philipp </a:t>
            </a:r>
            <a:r>
              <a:rPr lang="de-DE" b="1" dirty="0" err="1"/>
              <a:t>Steinrötter</a:t>
            </a:r>
            <a:r>
              <a:rPr lang="de-DE" b="1" dirty="0"/>
              <a:t> </a:t>
            </a:r>
            <a:r>
              <a:rPr lang="de-DE" dirty="0"/>
              <a:t>	</a:t>
            </a:r>
            <a:r>
              <a:rPr lang="de-DE" dirty="0" err="1"/>
              <a:t>Matr</a:t>
            </a:r>
            <a:r>
              <a:rPr lang="de-DE" dirty="0"/>
              <a:t>.-Nr. 4044659</a:t>
            </a:r>
          </a:p>
        </p:txBody>
      </p:sp>
      <p:sp>
        <p:nvSpPr>
          <p:cNvPr id="8" name="Title 2"/>
          <p:cNvSpPr txBox="1">
            <a:spLocks/>
          </p:cNvSpPr>
          <p:nvPr/>
        </p:nvSpPr>
        <p:spPr bwMode="gray">
          <a:xfrm>
            <a:off x="504000" y="1907239"/>
            <a:ext cx="5593588" cy="923116"/>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de-DE" dirty="0"/>
              <a:t>Fragen?</a:t>
            </a:r>
          </a:p>
        </p:txBody>
      </p:sp>
    </p:spTree>
    <p:extLst>
      <p:ext uri="{BB962C8B-B14F-4D97-AF65-F5344CB8AC3E}">
        <p14:creationId xmlns:p14="http://schemas.microsoft.com/office/powerpoint/2010/main" val="3922112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marL="0" lvl="1"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62328"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13" name="Group 12"/>
          <p:cNvGrpSpPr/>
          <p:nvPr/>
        </p:nvGrpSpPr>
        <p:grpSpPr>
          <a:xfrm>
            <a:off x="5139976" y="1932954"/>
            <a:ext cx="1914526" cy="1531282"/>
            <a:chOff x="7818634" y="1933829"/>
            <a:chExt cx="4024057" cy="3218535"/>
          </a:xfrm>
        </p:grpSpPr>
        <p:pic>
          <p:nvPicPr>
            <p:cNvPr id="15" name="Picture 6" descr="Bildergebnis fÃ¼r router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reichelt.de/bilder/web/xxl_ws/A300/RASPBERRY_PI_B_PLUS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Bildergebnis fÃ¼r acces point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1090</Words>
  <Application>Microsoft Office PowerPoint</Application>
  <PresentationFormat>Custom</PresentationFormat>
  <Paragraphs>296</Paragraphs>
  <Slides>44</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Captive Portal – Mögliche Ansätze</vt:lpstr>
      <vt:lpstr>Umsetzung mit einem Raspberry Pi</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Stärken und Herausforderungen des Projekts</vt:lpstr>
      <vt:lpstr>Erreichung des Projektziels</vt:lpstr>
      <vt:lpstr>Ausblick</vt:lpstr>
      <vt:lpstr>Vielen Dank!</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111</cp:revision>
  <dcterms:created xsi:type="dcterms:W3CDTF">2018-04-19T17:32:16Z</dcterms:created>
  <dcterms:modified xsi:type="dcterms:W3CDTF">2018-04-26T06:09:38Z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